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 Regular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Kollektif" panose="020B0604020202020204" charset="0"/>
      <p:regular r:id="rId17"/>
    </p:embeddedFont>
    <p:embeddedFont>
      <p:font typeface="Kollektif Bold" panose="020B0604020202020204" charset="0"/>
      <p:regular r:id="rId18"/>
    </p:embeddedFont>
    <p:embeddedFont>
      <p:font typeface="Quicksand" panose="020B0604020202020204" charset="0"/>
      <p:regular r:id="rId19"/>
    </p:embeddedFont>
    <p:embeddedFont>
      <p:font typeface="Quicksand Bold" panose="020B0604020202020204" charset="0"/>
      <p:regular r:id="rId20"/>
    </p:embeddedFont>
    <p:embeddedFont>
      <p:font typeface="Roboto Bold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72B"/>
    <a:srgbClr val="5C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72674-2437-E14B-7EE2-4A972C8CF356}" v="1431" dt="2023-06-25T01:36:42.626"/>
    <p1510:client id="{1CAD920E-9D48-8DB0-8811-8C29048F8401}" v="2" dt="2023-06-25T19:39:50.365"/>
    <p1510:client id="{4F4F7ADA-A2A4-BDBF-835C-357F0139E2BC}" v="82" dt="2023-06-25T02:17:37.346"/>
    <p1510:client id="{8E6D7B81-0223-BF9D-7DF5-0D13AD10C104}" v="184" dt="2023-06-25T17:39:14.240"/>
    <p1510:client id="{A3EFE8F3-D515-CDE2-36ED-318CECFFF944}" v="1" dt="2023-06-25T17:39:45.818"/>
    <p1510:client id="{A738623F-DD6C-8982-B4C7-C946CB9490F3}" v="246" dt="2023-06-24T19:50:47.989"/>
    <p1510:client id="{EBC8D6B3-EA19-39D7-E25C-0DC7E67174A2}" v="38" dt="2023-06-24T19:40:02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7.jpe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12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5.jpe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jpe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svg"/><Relationship Id="rId7" Type="http://schemas.openxmlformats.org/officeDocument/2006/relationships/image" Target="../media/image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894" r="88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013827" y="-248630"/>
            <a:ext cx="8681329" cy="10784260"/>
          </a:xfrm>
          <a:custGeom>
            <a:avLst/>
            <a:gdLst/>
            <a:ahLst/>
            <a:cxnLst/>
            <a:rect l="l" t="t" r="r" b="b"/>
            <a:pathLst>
              <a:path w="8681329" h="10784260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95249" y="1536588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04872" y="1028700"/>
            <a:ext cx="2238407" cy="2582777"/>
          </a:xfrm>
          <a:custGeom>
            <a:avLst/>
            <a:gdLst/>
            <a:ahLst/>
            <a:cxnLst/>
            <a:rect l="l" t="t" r="r" b="b"/>
            <a:pathLst>
              <a:path w="2238407" h="2582777">
                <a:moveTo>
                  <a:pt x="0" y="0"/>
                </a:moveTo>
                <a:lnTo>
                  <a:pt x="2238407" y="0"/>
                </a:lnTo>
                <a:lnTo>
                  <a:pt x="2238407" y="2582777"/>
                </a:lnTo>
                <a:lnTo>
                  <a:pt x="0" y="25827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1687" y="290413"/>
            <a:ext cx="2418403" cy="1084251"/>
          </a:xfrm>
          <a:custGeom>
            <a:avLst/>
            <a:gdLst/>
            <a:ahLst/>
            <a:cxnLst/>
            <a:rect l="l" t="t" r="r" b="b"/>
            <a:pathLst>
              <a:path w="2418403" h="1084251">
                <a:moveTo>
                  <a:pt x="0" y="0"/>
                </a:moveTo>
                <a:lnTo>
                  <a:pt x="2418403" y="0"/>
                </a:lnTo>
                <a:lnTo>
                  <a:pt x="2418403" y="1084250"/>
                </a:lnTo>
                <a:lnTo>
                  <a:pt x="0" y="1084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0447" y="3621002"/>
            <a:ext cx="9657581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 spc="1043">
                <a:solidFill>
                  <a:srgbClr val="FFFFFF"/>
                </a:solidFill>
                <a:latin typeface="Quicksand Bold"/>
              </a:rPr>
              <a:t>UMA PLATAFORMA DESENVOLVIDA PARA AUXILIAR NOS SEUS ESTUDOS.</a:t>
            </a:r>
          </a:p>
          <a:p>
            <a:pPr>
              <a:lnSpc>
                <a:spcPts val="2310"/>
              </a:lnSpc>
            </a:pPr>
            <a:endParaRPr lang="en-US" sz="2100" spc="1043">
              <a:solidFill>
                <a:srgbClr val="FFFFFF"/>
              </a:solidFill>
              <a:latin typeface="Quicksan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447" y="4788238"/>
            <a:ext cx="13695775" cy="226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856">
                <a:solidFill>
                  <a:srgbClr val="FFFFFF"/>
                </a:solidFill>
                <a:latin typeface="Quicksand"/>
              </a:rPr>
              <a:t>SCHOLAR </a:t>
            </a:r>
          </a:p>
          <a:p>
            <a:pPr>
              <a:lnSpc>
                <a:spcPts val="8800"/>
              </a:lnSpc>
            </a:pPr>
            <a:r>
              <a:rPr lang="en-US" sz="8000" spc="856">
                <a:solidFill>
                  <a:srgbClr val="FFFFFF"/>
                </a:solidFill>
                <a:latin typeface="Quicksand"/>
              </a:rPr>
              <a:t>PLANNER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131" y="8718627"/>
            <a:ext cx="428058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JUN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56553" y="307173"/>
            <a:ext cx="16262788" cy="20202221"/>
          </a:xfrm>
          <a:custGeom>
            <a:avLst/>
            <a:gdLst/>
            <a:ahLst/>
            <a:cxnLst/>
            <a:rect l="l" t="t" r="r" b="b"/>
            <a:pathLst>
              <a:path w="16262788" h="20202221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1394" y="2854422"/>
            <a:ext cx="14833104" cy="166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7200" spc="1585" err="1">
                <a:solidFill>
                  <a:srgbClr val="18072B"/>
                </a:solidFill>
                <a:latin typeface="Roboto Bold"/>
              </a:rPr>
              <a:t>Obrigado</a:t>
            </a:r>
            <a:r>
              <a:rPr lang="en-US" sz="7200" spc="1585" dirty="0">
                <a:solidFill>
                  <a:srgbClr val="18072B"/>
                </a:solidFill>
                <a:latin typeface="Roboto Bold"/>
              </a:rPr>
              <a:t>!</a:t>
            </a:r>
            <a:endParaRPr lang="pt-BR" sz="72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1807" y="2904075"/>
            <a:ext cx="19874105" cy="7558581"/>
            <a:chOff x="0" y="0"/>
            <a:chExt cx="5439065" cy="2068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2068602"/>
            </a:xfrm>
            <a:custGeom>
              <a:avLst/>
              <a:gdLst/>
              <a:ahLst/>
              <a:cxnLst/>
              <a:rect l="l" t="t" r="r" b="b"/>
              <a:pathLst>
                <a:path w="5439065" h="2068602">
                  <a:moveTo>
                    <a:pt x="0" y="0"/>
                  </a:moveTo>
                  <a:lnTo>
                    <a:pt x="5439065" y="0"/>
                  </a:lnTo>
                  <a:lnTo>
                    <a:pt x="5439065" y="2068602"/>
                  </a:lnTo>
                  <a:lnTo>
                    <a:pt x="0" y="2068602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45663" y="3637656"/>
            <a:ext cx="1692372" cy="1692372"/>
            <a:chOff x="0" y="0"/>
            <a:chExt cx="2256495" cy="22564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6495" cy="2256495"/>
            </a:xfrm>
            <a:custGeom>
              <a:avLst/>
              <a:gdLst/>
              <a:ahLst/>
              <a:cxnLst/>
              <a:rect l="l" t="t" r="r" b="b"/>
              <a:pathLst>
                <a:path w="2256495" h="2256495">
                  <a:moveTo>
                    <a:pt x="0" y="0"/>
                  </a:moveTo>
                  <a:lnTo>
                    <a:pt x="2256495" y="0"/>
                  </a:lnTo>
                  <a:lnTo>
                    <a:pt x="2256495" y="2256495"/>
                  </a:lnTo>
                  <a:lnTo>
                    <a:pt x="0" y="2256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82421" y="178723"/>
              <a:ext cx="1891653" cy="1891645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074634" y="1897684"/>
            <a:ext cx="6138732" cy="86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28094B"/>
                </a:solidFill>
                <a:latin typeface="Roboto Bold"/>
              </a:rPr>
              <a:t>Nossa equipe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4842" y="5627220"/>
            <a:ext cx="3015184" cy="10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João Leonardo Ohasi Amorim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28094B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28094B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28094B"/>
              </a:solidFill>
              <a:latin typeface="Kollektif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756249" y="6999729"/>
            <a:ext cx="1692372" cy="1692372"/>
          </a:xfrm>
          <a:custGeom>
            <a:avLst/>
            <a:gdLst/>
            <a:ahLst/>
            <a:cxnLst/>
            <a:rect l="l" t="t" r="r" b="b"/>
            <a:pathLst>
              <a:path w="1692372" h="1692372">
                <a:moveTo>
                  <a:pt x="0" y="0"/>
                </a:moveTo>
                <a:lnTo>
                  <a:pt x="1692371" y="0"/>
                </a:lnTo>
                <a:lnTo>
                  <a:pt x="1692371" y="1692372"/>
                </a:lnTo>
                <a:lnTo>
                  <a:pt x="0" y="169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893065" y="7133771"/>
            <a:ext cx="1418739" cy="141873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2191273" y="8989292"/>
            <a:ext cx="3015184" cy="10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Shigery França Dutra Sasaki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016476" y="3637656"/>
            <a:ext cx="1692372" cy="1692372"/>
            <a:chOff x="0" y="0"/>
            <a:chExt cx="2256495" cy="22564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56495" cy="2256495"/>
            </a:xfrm>
            <a:custGeom>
              <a:avLst/>
              <a:gdLst/>
              <a:ahLst/>
              <a:cxnLst/>
              <a:rect l="l" t="t" r="r" b="b"/>
              <a:pathLst>
                <a:path w="2256495" h="2256495">
                  <a:moveTo>
                    <a:pt x="0" y="0"/>
                  </a:moveTo>
                  <a:lnTo>
                    <a:pt x="2256495" y="0"/>
                  </a:lnTo>
                  <a:lnTo>
                    <a:pt x="2256495" y="2256495"/>
                  </a:lnTo>
                  <a:lnTo>
                    <a:pt x="0" y="2256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2421" y="178723"/>
              <a:ext cx="1891653" cy="1891645"/>
              <a:chOff x="0" y="0"/>
              <a:chExt cx="6350000" cy="63499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7495739" y="5627220"/>
            <a:ext cx="3015184" cy="10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Mirella Gabriela Silva Bonutty De Freitas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157145" y="6999729"/>
            <a:ext cx="1692372" cy="1692372"/>
            <a:chOff x="0" y="0"/>
            <a:chExt cx="2256495" cy="22564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56495" cy="2256495"/>
            </a:xfrm>
            <a:custGeom>
              <a:avLst/>
              <a:gdLst/>
              <a:ahLst/>
              <a:cxnLst/>
              <a:rect l="l" t="t" r="r" b="b"/>
              <a:pathLst>
                <a:path w="2256495" h="2256495">
                  <a:moveTo>
                    <a:pt x="0" y="0"/>
                  </a:moveTo>
                  <a:lnTo>
                    <a:pt x="2256495" y="0"/>
                  </a:lnTo>
                  <a:lnTo>
                    <a:pt x="2256495" y="2256495"/>
                  </a:lnTo>
                  <a:lnTo>
                    <a:pt x="0" y="2256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82421" y="178723"/>
              <a:ext cx="1891653" cy="1891645"/>
              <a:chOff x="0" y="0"/>
              <a:chExt cx="6350000" cy="63499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7636408" y="8989292"/>
            <a:ext cx="3015184" cy="10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Lucas Marlon Oliveira De Jesus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3412910" y="3615278"/>
            <a:ext cx="1692372" cy="1692372"/>
            <a:chOff x="0" y="0"/>
            <a:chExt cx="2256495" cy="22564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56495" cy="2256495"/>
            </a:xfrm>
            <a:custGeom>
              <a:avLst/>
              <a:gdLst/>
              <a:ahLst/>
              <a:cxnLst/>
              <a:rect l="l" t="t" r="r" b="b"/>
              <a:pathLst>
                <a:path w="2256495" h="2256495">
                  <a:moveTo>
                    <a:pt x="0" y="0"/>
                  </a:moveTo>
                  <a:lnTo>
                    <a:pt x="2256495" y="0"/>
                  </a:lnTo>
                  <a:lnTo>
                    <a:pt x="2256495" y="2256495"/>
                  </a:lnTo>
                  <a:lnTo>
                    <a:pt x="0" y="2256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82421" y="178723"/>
              <a:ext cx="1891653" cy="1891645"/>
              <a:chOff x="0" y="0"/>
              <a:chExt cx="6350000" cy="63499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2892173" y="5604842"/>
            <a:ext cx="3015184" cy="7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Alice Coelho de Moura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3553580" y="6994362"/>
            <a:ext cx="1692372" cy="1692372"/>
            <a:chOff x="0" y="0"/>
            <a:chExt cx="2256495" cy="225649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56495" cy="2256495"/>
            </a:xfrm>
            <a:custGeom>
              <a:avLst/>
              <a:gdLst/>
              <a:ahLst/>
              <a:cxnLst/>
              <a:rect l="l" t="t" r="r" b="b"/>
              <a:pathLst>
                <a:path w="2256495" h="2256495">
                  <a:moveTo>
                    <a:pt x="0" y="0"/>
                  </a:moveTo>
                  <a:lnTo>
                    <a:pt x="2256495" y="0"/>
                  </a:lnTo>
                  <a:lnTo>
                    <a:pt x="2256495" y="2256495"/>
                  </a:lnTo>
                  <a:lnTo>
                    <a:pt x="0" y="2256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182421" y="178723"/>
              <a:ext cx="1891653" cy="1891645"/>
              <a:chOff x="0" y="0"/>
              <a:chExt cx="6350000" cy="63499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</p:sp>
        </p:grpSp>
      </p:grpSp>
      <p:sp>
        <p:nvSpPr>
          <p:cNvPr id="38" name="TextBox 38"/>
          <p:cNvSpPr txBox="1"/>
          <p:nvPr/>
        </p:nvSpPr>
        <p:spPr>
          <a:xfrm>
            <a:off x="13032842" y="8983925"/>
            <a:ext cx="3015184" cy="7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Quicksand"/>
              </a:rPr>
              <a:t>Renan Stankevicius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042">
              <a:solidFill>
                <a:srgbClr val="FFFFFF"/>
              </a:solidFill>
              <a:latin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24613">
            <a:off x="-5549998" y="2053549"/>
            <a:ext cx="12287251" cy="10647531"/>
          </a:xfrm>
          <a:custGeom>
            <a:avLst/>
            <a:gdLst/>
            <a:ahLst/>
            <a:cxnLst/>
            <a:rect l="l" t="t" r="r" b="b"/>
            <a:pathLst>
              <a:path w="12287251" h="1064753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32719" y="2260028"/>
            <a:ext cx="8237970" cy="6769854"/>
          </a:xfrm>
          <a:custGeom>
            <a:avLst/>
            <a:gdLst/>
            <a:ahLst/>
            <a:cxnLst/>
            <a:rect l="l" t="t" r="r" b="b"/>
            <a:pathLst>
              <a:path w="8237970" h="6769854">
                <a:moveTo>
                  <a:pt x="0" y="0"/>
                </a:moveTo>
                <a:lnTo>
                  <a:pt x="8237970" y="0"/>
                </a:lnTo>
                <a:lnTo>
                  <a:pt x="8237970" y="6769854"/>
                </a:lnTo>
                <a:lnTo>
                  <a:pt x="0" y="6769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67" r="-7467"/>
            </a:stretch>
          </a:blipFill>
        </p:spPr>
      </p:sp>
      <p:sp>
        <p:nvSpPr>
          <p:cNvPr id="6" name="Freeform 6"/>
          <p:cNvSpPr/>
          <p:nvPr/>
        </p:nvSpPr>
        <p:spPr>
          <a:xfrm rot="-8100000">
            <a:off x="4065520" y="11042565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0905701" y="2761982"/>
            <a:ext cx="5883071" cy="139054"/>
          </a:xfrm>
          <a:custGeom>
            <a:avLst/>
            <a:gdLst/>
            <a:ahLst/>
            <a:cxnLst/>
            <a:rect l="l" t="t" r="r" b="b"/>
            <a:pathLst>
              <a:path w="5883071" h="139054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100000">
            <a:off x="5314326" y="11400541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05701" y="1624724"/>
            <a:ext cx="5730671" cy="113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Contexto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5701" y="3075626"/>
            <a:ext cx="5730671" cy="559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8072B"/>
                </a:solidFill>
                <a:latin typeface="Kollektif"/>
              </a:rPr>
              <a:t>  O propósito do projeto é desenvolver uma Aplicação Web que ajude os alunos a criarem uma rotina de estudos de fácil manejo e entendimento. A solução proposta inclui ferramentas que permitem a criação de um cronograma personalizado de estudos, com controle de atividades e um sistema de tempo para ajudar a manter a concentração.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8072B"/>
                </a:solidFill>
                <a:latin typeface="Kollektif"/>
              </a:rPr>
              <a:t>   No desenvolvimento do projeto foram utilizadas técnicas como a definição do diagrama de personas, análise de concorrência, brainstorming, prototipação, modelagem de dados, histórias de usuários, requisitos funcionais e restrições, que foram montadas baseadas no tempo hábil para entrega.</a:t>
            </a:r>
          </a:p>
          <a:p>
            <a:pPr algn="just">
              <a:lnSpc>
                <a:spcPts val="2100"/>
              </a:lnSpc>
            </a:pPr>
            <a:endParaRPr lang="en-US" sz="2000">
              <a:solidFill>
                <a:srgbClr val="18072B"/>
              </a:solidFill>
              <a:latin typeface="Kollektif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CED54E0-8D98-B64A-F0E6-62E2351568B4}"/>
              </a:ext>
            </a:extLst>
          </p:cNvPr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28094B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28094B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28094B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7735161" y="-5892051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60650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60650" y="6226864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43508" y="6527870"/>
            <a:ext cx="4873500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Quicksand Bold"/>
              </a:rPr>
              <a:t>Dificuldade em focar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12034575" y="-2471914"/>
            <a:ext cx="14581663" cy="18113867"/>
          </a:xfrm>
          <a:custGeom>
            <a:avLst/>
            <a:gdLst/>
            <a:ahLst/>
            <a:cxnLst/>
            <a:rect l="l" t="t" r="r" b="b"/>
            <a:pathLst>
              <a:path w="14581663" h="18113867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65477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65477" y="6365135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43508" y="4405453"/>
            <a:ext cx="3736180" cy="137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Quicksand"/>
              </a:rPr>
              <a:t>Sem um plano, é mais provável que as pessoas se sintam sobrecarregadas, não saibam por onde começar ou se envolvam em tarefas menos importantes.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79446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43508" y="3897458"/>
            <a:ext cx="3736180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Quicksand Bold"/>
              </a:rPr>
              <a:t>Má gestão tempo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43508" y="7035864"/>
            <a:ext cx="3736180" cy="110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Quicksand"/>
              </a:rPr>
              <a:t>O grande volume de informações disponíveis hoje em dia pode ser esmagador e dificultar a concentração em uma única tarefa.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79446" y="6508820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3581" y="4405453"/>
            <a:ext cx="4873500" cy="165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Quicksand"/>
              </a:rPr>
              <a:t>Reconhecer a importância da organização é o primeiro passo para superar a falta de organização. Compreender os benefícios de ser organizado, como maior eficiência, menor estresse e melhor qualidade de trabalho, pode motivá-lo a adotar práticas organizacionais.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84273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43581" y="3897458"/>
            <a:ext cx="4873500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Quicksand Bold"/>
              </a:rPr>
              <a:t>Falta de organização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10507" y="7052698"/>
            <a:ext cx="3654943" cy="165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Quicksand"/>
              </a:rPr>
              <a:t> As metas devem ser específicas, mensuráveis, alcançáveis, relevantes e com prazo definido. Ter metas claras ajudará você a acompanhar seu avanço e motivá-lo a se esforçar para alcançá-las.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84273" y="6647091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43581" y="6537395"/>
            <a:ext cx="5469274" cy="3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Quicksand Bold"/>
              </a:rPr>
              <a:t> Falta de controle do progresso acadêmico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22550" y="2212383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Quicksand Bold"/>
              </a:rPr>
              <a:t>Problema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39B14727-BBCE-6B10-1C6F-7A4730BD587B}"/>
              </a:ext>
            </a:extLst>
          </p:cNvPr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D1B2B818-DE28-CA56-6C0B-AB1ECEB9D6DB}"/>
              </a:ext>
            </a:extLst>
          </p:cNvPr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chemeClr val="bg1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chemeClr val="bg1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28094B"/>
              </a:solidFill>
              <a:latin typeface="Kollekti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241898" y="1292517"/>
            <a:ext cx="14292099" cy="20202221"/>
          </a:xfrm>
          <a:custGeom>
            <a:avLst/>
            <a:gdLst/>
            <a:ahLst/>
            <a:cxnLst/>
            <a:rect l="l" t="t" r="r" b="b"/>
            <a:pathLst>
              <a:path w="16262788" h="20202221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3CB1D-15A9-56BA-C496-04736E0BE5F0}"/>
              </a:ext>
            </a:extLst>
          </p:cNvPr>
          <p:cNvSpPr txBox="1"/>
          <p:nvPr/>
        </p:nvSpPr>
        <p:spPr>
          <a:xfrm>
            <a:off x="6819013" y="2162928"/>
            <a:ext cx="6148437" cy="9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Quicksand Bold"/>
              </a:rPr>
              <a:t>Objetivos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C79C7E5-D50A-B0DE-D17C-286F51B84F3D}"/>
              </a:ext>
            </a:extLst>
          </p:cNvPr>
          <p:cNvSpPr txBox="1"/>
          <p:nvPr/>
        </p:nvSpPr>
        <p:spPr>
          <a:xfrm>
            <a:off x="5200113" y="3963868"/>
            <a:ext cx="982477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Quicksand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Facilitar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a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organização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e o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controle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de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tarefas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.</a:t>
            </a:r>
            <a:endParaRPr lang="en-US" sz="2800" b="1" u="none" dirty="0">
              <a:solidFill>
                <a:srgbClr val="FFFFFF"/>
              </a:solidFill>
              <a:latin typeface="Quicksand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Quicksand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Quicksand"/>
            </a:endParaRPr>
          </a:p>
          <a:p>
            <a:pPr marL="226695" lvl="1" algn="just">
              <a:lnSpc>
                <a:spcPts val="29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Quicksand"/>
              </a:rPr>
              <a:t>Auxiliar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na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concentração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durante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os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Quicksand"/>
              </a:rPr>
              <a:t>estudos</a:t>
            </a:r>
            <a:r>
              <a:rPr lang="en-US" sz="2800" b="1" dirty="0">
                <a:solidFill>
                  <a:srgbClr val="FFFFFF"/>
                </a:solidFill>
                <a:latin typeface="Quicksand"/>
              </a:rPr>
              <a:t>.</a:t>
            </a:r>
            <a:endParaRPr lang="en-US" sz="2800" b="1" u="none" dirty="0">
              <a:solidFill>
                <a:srgbClr val="FFFFFF"/>
              </a:solidFill>
              <a:latin typeface="Quicksand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800" u="none">
              <a:solidFill>
                <a:srgbClr val="FFFFFF"/>
              </a:solidFill>
              <a:latin typeface="Quicksand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A74D6F41-E17D-CD3A-1E4A-0E52C0E278EF}"/>
              </a:ext>
            </a:extLst>
          </p:cNvPr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BBFFE067-06BB-0FC8-21E0-06A0E9D06D89}"/>
              </a:ext>
            </a:extLst>
          </p:cNvPr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4311BCC3-131E-1678-6837-73D8DE585830}"/>
              </a:ext>
            </a:extLst>
          </p:cNvPr>
          <p:cNvSpPr txBox="1"/>
          <p:nvPr/>
        </p:nvSpPr>
        <p:spPr>
          <a:xfrm>
            <a:off x="1535766" y="920960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FFFFFF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FFFFFF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FFFFFF"/>
              </a:solidFill>
              <a:latin typeface="Kollektif Bold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778C18B-5917-D577-E90E-725F92095CB0}"/>
              </a:ext>
            </a:extLst>
          </p:cNvPr>
          <p:cNvSpPr/>
          <p:nvPr/>
        </p:nvSpPr>
        <p:spPr>
          <a:xfrm>
            <a:off x="4615515" y="4249757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B6F44322-464C-6C22-08C3-C023CE31D7B4}"/>
              </a:ext>
            </a:extLst>
          </p:cNvPr>
          <p:cNvSpPr/>
          <p:nvPr/>
        </p:nvSpPr>
        <p:spPr>
          <a:xfrm>
            <a:off x="4610287" y="5384902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4608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4613">
            <a:off x="-3923104" y="3843214"/>
            <a:ext cx="9735137" cy="8435994"/>
          </a:xfrm>
          <a:custGeom>
            <a:avLst/>
            <a:gdLst/>
            <a:ahLst/>
            <a:cxnLst/>
            <a:rect l="l" t="t" r="r" b="b"/>
            <a:pathLst>
              <a:path w="9735137" h="8435994">
                <a:moveTo>
                  <a:pt x="0" y="0"/>
                </a:moveTo>
                <a:lnTo>
                  <a:pt x="9735136" y="0"/>
                </a:lnTo>
                <a:lnTo>
                  <a:pt x="9735136" y="8435994"/>
                </a:lnTo>
                <a:lnTo>
                  <a:pt x="0" y="843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3580037" y="11563035"/>
            <a:ext cx="14044299" cy="331956"/>
          </a:xfrm>
          <a:custGeom>
            <a:avLst/>
            <a:gdLst/>
            <a:ahLst/>
            <a:cxnLst/>
            <a:rect l="l" t="t" r="r" b="b"/>
            <a:pathLst>
              <a:path w="14044299" h="331956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3079793" y="1524656"/>
            <a:ext cx="14189483" cy="335388"/>
          </a:xfrm>
          <a:custGeom>
            <a:avLst/>
            <a:gdLst/>
            <a:ahLst/>
            <a:cxnLst/>
            <a:rect l="l" t="t" r="r" b="b"/>
            <a:pathLst>
              <a:path w="14189483" h="335388">
                <a:moveTo>
                  <a:pt x="0" y="0"/>
                </a:moveTo>
                <a:lnTo>
                  <a:pt x="14189483" y="0"/>
                </a:lnTo>
                <a:lnTo>
                  <a:pt x="14189483" y="335387"/>
                </a:lnTo>
                <a:lnTo>
                  <a:pt x="0" y="335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715389" y="3798714"/>
            <a:ext cx="7428611" cy="4768549"/>
            <a:chOff x="0" y="0"/>
            <a:chExt cx="1956507" cy="12559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6507" cy="1255914"/>
            </a:xfrm>
            <a:custGeom>
              <a:avLst/>
              <a:gdLst/>
              <a:ahLst/>
              <a:cxnLst/>
              <a:rect l="l" t="t" r="r" b="b"/>
              <a:pathLst>
                <a:path w="1956507" h="1255914">
                  <a:moveTo>
                    <a:pt x="0" y="0"/>
                  </a:moveTo>
                  <a:lnTo>
                    <a:pt x="1956507" y="0"/>
                  </a:lnTo>
                  <a:lnTo>
                    <a:pt x="1956507" y="1255914"/>
                  </a:lnTo>
                  <a:lnTo>
                    <a:pt x="0" y="1255914"/>
                  </a:lnTo>
                  <a:close/>
                </a:path>
              </a:pathLst>
            </a:custGeom>
            <a:solidFill>
              <a:srgbClr val="28094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37634" y="4230766"/>
            <a:ext cx="6140253" cy="104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>
                <a:solidFill>
                  <a:srgbClr val="FFFFFF"/>
                </a:solidFill>
                <a:latin typeface="Quicksand Bold"/>
              </a:rPr>
              <a:t>Público alvo: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5883" y="6119115"/>
            <a:ext cx="6140253" cy="11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8"/>
              </a:lnSpc>
            </a:pPr>
            <a:r>
              <a:rPr lang="en-US" sz="2150" dirty="0" err="1">
                <a:solidFill>
                  <a:srgbClr val="FFFFFF"/>
                </a:solidFill>
                <a:latin typeface="Quicksand"/>
              </a:rPr>
              <a:t>Alunos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de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ensino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superior à 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distância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que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precisam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organizar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seus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horários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de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estudo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e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não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têm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familiaridade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com o </a:t>
            </a:r>
            <a:r>
              <a:rPr lang="en-US" sz="2150" dirty="0" err="1">
                <a:solidFill>
                  <a:srgbClr val="FFFFFF"/>
                </a:solidFill>
                <a:latin typeface="Quicksand"/>
              </a:rPr>
              <a:t>meio</a:t>
            </a:r>
            <a:r>
              <a:rPr lang="en-US" sz="2150" dirty="0">
                <a:solidFill>
                  <a:srgbClr val="FFFFFF"/>
                </a:solidFill>
                <a:latin typeface="Quicksand"/>
              </a:rPr>
              <a:t> digital.</a:t>
            </a:r>
          </a:p>
        </p:txBody>
      </p:sp>
      <p:sp>
        <p:nvSpPr>
          <p:cNvPr id="13" name="Freeform 13"/>
          <p:cNvSpPr/>
          <p:nvPr/>
        </p:nvSpPr>
        <p:spPr>
          <a:xfrm>
            <a:off x="577879" y="30977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2" y="0"/>
                </a:lnTo>
                <a:lnTo>
                  <a:pt x="901642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58508" y="855763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000000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000000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000000"/>
              </a:solidFill>
              <a:latin typeface="Kollektif Bold"/>
            </a:endParaRPr>
          </a:p>
        </p:txBody>
      </p:sp>
      <p:pic>
        <p:nvPicPr>
          <p:cNvPr id="16" name="Imagem 16" descr="Pessoa posando para foto&#10;&#10;Descrição gerada automaticamente">
            <a:extLst>
              <a:ext uri="{FF2B5EF4-FFF2-40B4-BE49-F238E27FC236}">
                <a16:creationId xmlns:a16="http://schemas.microsoft.com/office/drawing/2014/main" id="{B3B8CCEC-883D-C04E-EFCC-A02EA813D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9470" y="2176887"/>
            <a:ext cx="4984393" cy="7374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94424"/>
            <a:ext cx="16230600" cy="92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FFFFFF"/>
                </a:solidFill>
                <a:latin typeface="Roboto Bold"/>
              </a:rPr>
              <a:t>Requisitos</a:t>
            </a:r>
            <a:endParaRPr lang="en-US" sz="4200" dirty="0" err="1">
              <a:solidFill>
                <a:srgbClr val="FFFFFF"/>
              </a:solidFill>
              <a:latin typeface="Roboto Bold"/>
              <a:ea typeface="Roboto Bold"/>
              <a:cs typeface="Roboto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592217" y="8293384"/>
            <a:ext cx="19837040" cy="9461966"/>
          </a:xfrm>
          <a:custGeom>
            <a:avLst/>
            <a:gdLst/>
            <a:ahLst/>
            <a:cxnLst/>
            <a:rect l="l" t="t" r="r" b="b"/>
            <a:pathLst>
              <a:path w="19837040" h="9461966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r="-241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57470" y="3518725"/>
            <a:ext cx="4460858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Regular Bold"/>
              </a:rPr>
              <a:t>Objective 1</a:t>
            </a:r>
          </a:p>
        </p:txBody>
      </p:sp>
      <p:sp>
        <p:nvSpPr>
          <p:cNvPr id="6" name="Freeform 6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233873" y="3242037"/>
            <a:ext cx="3489095" cy="2092195"/>
            <a:chOff x="0" y="-26554"/>
            <a:chExt cx="1390252" cy="7341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0252" cy="657366"/>
            </a:xfrm>
            <a:custGeom>
              <a:avLst/>
              <a:gdLst/>
              <a:ahLst/>
              <a:cxnLst/>
              <a:rect l="l" t="t" r="r" b="b"/>
              <a:pathLst>
                <a:path w="1390252" h="657366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574841"/>
                  </a:lnTo>
                  <a:cubicBezTo>
                    <a:pt x="1390252" y="620418"/>
                    <a:pt x="1353305" y="657366"/>
                    <a:pt x="1307728" y="657366"/>
                  </a:cubicBezTo>
                  <a:lnTo>
                    <a:pt x="82524" y="657366"/>
                  </a:lnTo>
                  <a:cubicBezTo>
                    <a:pt x="36947" y="657366"/>
                    <a:pt x="0" y="620418"/>
                    <a:pt x="0" y="57484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6420" y="-26554"/>
              <a:ext cx="1137546" cy="73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O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sistema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deve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permitir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ao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usuário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cadastrar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editar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e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deletar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atividades</a:t>
              </a:r>
              <a:r>
                <a:rPr lang="en-US" sz="2550" dirty="0">
                  <a:solidFill>
                    <a:srgbClr val="000000"/>
                  </a:solidFill>
                  <a:latin typeface="Roboto Bold"/>
                </a:rPr>
                <a:t>.</a:t>
              </a:r>
              <a:endParaRPr lang="pt-BR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CFA7CB8F-1670-6A2D-E3F2-9225AB36688F}"/>
              </a:ext>
            </a:extLst>
          </p:cNvPr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D51D403-8549-2C56-DF32-32D73990CE0E}"/>
              </a:ext>
            </a:extLst>
          </p:cNvPr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FFFFFF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FFFFFF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FFFFFF"/>
              </a:solidFill>
              <a:latin typeface="Kollektif Bold"/>
            </a:endParaRP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CE90C94F-67B4-9D48-0007-EF946C9A3EC5}"/>
              </a:ext>
            </a:extLst>
          </p:cNvPr>
          <p:cNvGrpSpPr/>
          <p:nvPr/>
        </p:nvGrpSpPr>
        <p:grpSpPr>
          <a:xfrm>
            <a:off x="9183572" y="3127737"/>
            <a:ext cx="3489095" cy="2092195"/>
            <a:chOff x="0" y="-66660"/>
            <a:chExt cx="1390252" cy="734123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C6B24F1-6F63-D1C8-F0AA-0B93FF53E27F}"/>
                </a:ext>
              </a:extLst>
            </p:cNvPr>
            <p:cNvSpPr/>
            <p:nvPr/>
          </p:nvSpPr>
          <p:spPr>
            <a:xfrm>
              <a:off x="0" y="0"/>
              <a:ext cx="1390252" cy="657366"/>
            </a:xfrm>
            <a:custGeom>
              <a:avLst/>
              <a:gdLst/>
              <a:ahLst/>
              <a:cxnLst/>
              <a:rect l="l" t="t" r="r" b="b"/>
              <a:pathLst>
                <a:path w="1390252" h="657366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574841"/>
                  </a:lnTo>
                  <a:cubicBezTo>
                    <a:pt x="1390252" y="620418"/>
                    <a:pt x="1353305" y="657366"/>
                    <a:pt x="1307728" y="657366"/>
                  </a:cubicBezTo>
                  <a:lnTo>
                    <a:pt x="82524" y="657366"/>
                  </a:lnTo>
                  <a:cubicBezTo>
                    <a:pt x="36947" y="657366"/>
                    <a:pt x="0" y="620418"/>
                    <a:pt x="0" y="57484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45485AD5-F4C3-4FDE-1B19-7A124C204A47}"/>
                </a:ext>
              </a:extLst>
            </p:cNvPr>
            <p:cNvSpPr txBox="1"/>
            <p:nvPr/>
          </p:nvSpPr>
          <p:spPr>
            <a:xfrm>
              <a:off x="126420" y="-66660"/>
              <a:ext cx="1137546" cy="73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O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sistema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deve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 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permitir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a consulta do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progresso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de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atividades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.</a:t>
              </a:r>
              <a:endParaRPr lang="en-US" sz="2550" dirty="0">
                <a:solidFill>
                  <a:srgbClr val="000000"/>
                </a:solidFill>
                <a:latin typeface="Roboto Bold"/>
                <a:ea typeface="Roboto Bold"/>
                <a:cs typeface="Roboto Bold"/>
              </a:endParaRPr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AD594BD0-DAE3-9B70-285B-94EF5C44B6A2}"/>
              </a:ext>
            </a:extLst>
          </p:cNvPr>
          <p:cNvGrpSpPr/>
          <p:nvPr/>
        </p:nvGrpSpPr>
        <p:grpSpPr>
          <a:xfrm>
            <a:off x="5233872" y="5401037"/>
            <a:ext cx="3489095" cy="2092195"/>
            <a:chOff x="0" y="-66660"/>
            <a:chExt cx="1390252" cy="734123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3D3DBA7E-1E14-2987-E8A8-615F3FBA6460}"/>
                </a:ext>
              </a:extLst>
            </p:cNvPr>
            <p:cNvSpPr/>
            <p:nvPr/>
          </p:nvSpPr>
          <p:spPr>
            <a:xfrm>
              <a:off x="0" y="0"/>
              <a:ext cx="1390252" cy="657366"/>
            </a:xfrm>
            <a:custGeom>
              <a:avLst/>
              <a:gdLst/>
              <a:ahLst/>
              <a:cxnLst/>
              <a:rect l="l" t="t" r="r" b="b"/>
              <a:pathLst>
                <a:path w="1390252" h="657366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574841"/>
                  </a:lnTo>
                  <a:cubicBezTo>
                    <a:pt x="1390252" y="620418"/>
                    <a:pt x="1353305" y="657366"/>
                    <a:pt x="1307728" y="657366"/>
                  </a:cubicBezTo>
                  <a:lnTo>
                    <a:pt x="82524" y="657366"/>
                  </a:lnTo>
                  <a:cubicBezTo>
                    <a:pt x="36947" y="657366"/>
                    <a:pt x="0" y="620418"/>
                    <a:pt x="0" y="57484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77D544-B84D-AAE5-36F8-27132A9D24F9}"/>
                </a:ext>
              </a:extLst>
            </p:cNvPr>
            <p:cNvSpPr txBox="1"/>
            <p:nvPr/>
          </p:nvSpPr>
          <p:spPr>
            <a:xfrm>
              <a:off x="126420" y="-66660"/>
              <a:ext cx="1137546" cy="73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O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sistema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deve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ser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responsivo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para se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adaptar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a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dispositivos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Roboto Bold"/>
                </a:rPr>
                <a:t>móveis</a:t>
              </a:r>
              <a:r>
                <a:rPr lang="en-US" sz="2000" dirty="0">
                  <a:solidFill>
                    <a:srgbClr val="000000"/>
                  </a:solidFill>
                  <a:latin typeface="Roboto Bold"/>
                </a:rPr>
                <a:t>.</a:t>
              </a:r>
              <a:endParaRPr lang="en-US" sz="2550" dirty="0">
                <a:solidFill>
                  <a:srgbClr val="000000"/>
                </a:solidFill>
                <a:latin typeface="Roboto Bold"/>
                <a:ea typeface="Roboto Bold"/>
                <a:cs typeface="Roboto Bold"/>
              </a:endParaRPr>
            </a:p>
          </p:txBody>
        </p:sp>
      </p:grpSp>
      <p:grpSp>
        <p:nvGrpSpPr>
          <p:cNvPr id="18" name="Group 13">
            <a:extLst>
              <a:ext uri="{FF2B5EF4-FFF2-40B4-BE49-F238E27FC236}">
                <a16:creationId xmlns:a16="http://schemas.microsoft.com/office/drawing/2014/main" id="{E0675987-59E4-9DDD-AAB5-741B130CE367}"/>
              </a:ext>
            </a:extLst>
          </p:cNvPr>
          <p:cNvGrpSpPr/>
          <p:nvPr/>
        </p:nvGrpSpPr>
        <p:grpSpPr>
          <a:xfrm>
            <a:off x="9183573" y="5439139"/>
            <a:ext cx="3489095" cy="2092195"/>
            <a:chOff x="0" y="-53291"/>
            <a:chExt cx="1390252" cy="734123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31F872B-1BB5-B605-E9F8-758B6BC09121}"/>
                </a:ext>
              </a:extLst>
            </p:cNvPr>
            <p:cNvSpPr/>
            <p:nvPr/>
          </p:nvSpPr>
          <p:spPr>
            <a:xfrm>
              <a:off x="0" y="0"/>
              <a:ext cx="1390252" cy="657366"/>
            </a:xfrm>
            <a:custGeom>
              <a:avLst/>
              <a:gdLst/>
              <a:ahLst/>
              <a:cxnLst/>
              <a:rect l="l" t="t" r="r" b="b"/>
              <a:pathLst>
                <a:path w="1390252" h="657366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574841"/>
                  </a:lnTo>
                  <a:cubicBezTo>
                    <a:pt x="1390252" y="620418"/>
                    <a:pt x="1353305" y="657366"/>
                    <a:pt x="1307728" y="657366"/>
                  </a:cubicBezTo>
                  <a:lnTo>
                    <a:pt x="82524" y="657366"/>
                  </a:lnTo>
                  <a:cubicBezTo>
                    <a:pt x="36947" y="657366"/>
                    <a:pt x="0" y="620418"/>
                    <a:pt x="0" y="57484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D3F9E53B-B4A1-E892-1D59-11FE1B5AAC4D}"/>
                </a:ext>
              </a:extLst>
            </p:cNvPr>
            <p:cNvSpPr txBox="1"/>
            <p:nvPr/>
          </p:nvSpPr>
          <p:spPr>
            <a:xfrm>
              <a:off x="126420" y="-53291"/>
              <a:ext cx="1137546" cy="734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O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sistema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deve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permitir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 que o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usuário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utilize o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sistema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sem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necessidade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 de </a:t>
              </a:r>
              <a:r>
                <a:rPr lang="en-US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treinamento</a:t>
              </a:r>
              <a:r>
                <a:rPr lang="en-US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</a:rPr>
                <a:t>.</a:t>
              </a:r>
              <a:endParaRPr lang="pt-BR">
                <a:ea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47826" y="605995"/>
            <a:ext cx="10380543" cy="784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50" dirty="0">
                <a:solidFill>
                  <a:srgbClr val="18072B"/>
                </a:solidFill>
                <a:latin typeface="Kollektif"/>
              </a:rPr>
              <a:t>Aqui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está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um video de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demonstração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de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nossa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aplicação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. Nele,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são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explicadas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todas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 as </a:t>
            </a:r>
            <a:r>
              <a:rPr lang="en-US" sz="2250" dirty="0" err="1">
                <a:solidFill>
                  <a:srgbClr val="18072B"/>
                </a:solidFill>
                <a:latin typeface="Kollektif"/>
              </a:rPr>
              <a:t>funcionalidades</a:t>
            </a:r>
            <a:r>
              <a:rPr lang="en-US" sz="2250" dirty="0">
                <a:solidFill>
                  <a:srgbClr val="18072B"/>
                </a:solidFill>
                <a:latin typeface="Kollektif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 rot="-8100000">
            <a:off x="-1784959" y="11870230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8100000">
            <a:off x="-536152" y="12228206"/>
            <a:ext cx="9512725" cy="224846"/>
          </a:xfrm>
          <a:custGeom>
            <a:avLst/>
            <a:gdLst/>
            <a:ahLst/>
            <a:cxnLst/>
            <a:rect l="l" t="t" r="r" b="b"/>
            <a:pathLst>
              <a:path w="9512725" h="224846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381331" y="9285564"/>
            <a:ext cx="14044299" cy="331956"/>
          </a:xfrm>
          <a:custGeom>
            <a:avLst/>
            <a:gdLst/>
            <a:ahLst/>
            <a:cxnLst/>
            <a:rect l="l" t="t" r="r" b="b"/>
            <a:pathLst>
              <a:path w="14044299" h="331956">
                <a:moveTo>
                  <a:pt x="0" y="0"/>
                </a:moveTo>
                <a:lnTo>
                  <a:pt x="14044299" y="0"/>
                </a:lnTo>
                <a:lnTo>
                  <a:pt x="14044299" y="331956"/>
                </a:lnTo>
                <a:lnTo>
                  <a:pt x="0" y="331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CD7CB3EB-5641-4AE1-6BAE-FAF62C42A0B5}"/>
              </a:ext>
            </a:extLst>
          </p:cNvPr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3B7DC35-FF70-83C9-5C59-169896671D00}"/>
              </a:ext>
            </a:extLst>
          </p:cNvPr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28094B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28094B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28094B"/>
              </a:solidFill>
              <a:latin typeface="Kollektif Bold"/>
            </a:endParaRPr>
          </a:p>
        </p:txBody>
      </p:sp>
      <p:pic>
        <p:nvPicPr>
          <p:cNvPr id="7" name="Apresentação Scholar Planner">
            <a:hlinkClick r:id="" action="ppaction://media"/>
            <a:extLst>
              <a:ext uri="{FF2B5EF4-FFF2-40B4-BE49-F238E27FC236}">
                <a16:creationId xmlns:a16="http://schemas.microsoft.com/office/drawing/2014/main" id="{096B1B50-92C5-0D56-9B93-A6A05C00A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6470" y="1632300"/>
            <a:ext cx="14449289" cy="8188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9DAACD9F-1A2D-834F-FCB0-B8C3A5C31927}"/>
              </a:ext>
            </a:extLst>
          </p:cNvPr>
          <p:cNvSpPr/>
          <p:nvPr/>
        </p:nvSpPr>
        <p:spPr>
          <a:xfrm rot="10800000">
            <a:off x="-7049248" y="5599443"/>
            <a:ext cx="16262788" cy="20202221"/>
          </a:xfrm>
          <a:custGeom>
            <a:avLst/>
            <a:gdLst/>
            <a:ahLst/>
            <a:cxnLst/>
            <a:rect l="l" t="t" r="r" b="b"/>
            <a:pathLst>
              <a:path w="16262788" h="20202221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2031238" y="4734930"/>
            <a:ext cx="785616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O que </a:t>
            </a:r>
            <a:r>
              <a:rPr lang="en-US" sz="5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aprendemos</a:t>
            </a:r>
            <a:r>
              <a:rPr lang="en-US" sz="5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69515" y="3093294"/>
            <a:ext cx="7818859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Trabalhar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com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ausência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de backend,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utilizando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armazenamento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local</a:t>
            </a:r>
          </a:p>
        </p:txBody>
      </p:sp>
      <p:sp>
        <p:nvSpPr>
          <p:cNvPr id="4" name="Freeform 4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44001" y="3262017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9" y="0"/>
                </a:lnTo>
                <a:lnTo>
                  <a:pt x="959719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30227" y="8368714"/>
            <a:ext cx="7057129" cy="1493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Compreeender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o </a:t>
            </a: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processo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desenvolvimento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aplicações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web </a:t>
            </a:r>
            <a:r>
              <a:rPr lang="en-US" sz="2600" dirty="0" err="1">
                <a:solidFill>
                  <a:srgbClr val="FFFFFF"/>
                </a:solidFill>
                <a:latin typeface="Roboto Bold"/>
              </a:rPr>
              <a:t>utilizando</a:t>
            </a:r>
            <a:r>
              <a:rPr lang="en-US" sz="2600" dirty="0">
                <a:solidFill>
                  <a:srgbClr val="FFFFFF"/>
                </a:solidFill>
                <a:latin typeface="Roboto Bold"/>
              </a:rPr>
              <a:t> Html, CSS e 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454468" y="4667043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62690" y="5732478"/>
            <a:ext cx="6692342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Ouvir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 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os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membros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da equipe e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chegar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a um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acordo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444448" y="5903650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135572" y="7310578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1454386" y="4436208"/>
            <a:ext cx="5995193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Trabalhar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 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numa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 equipe com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divisão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tarefas</a:t>
            </a:r>
            <a:endParaRPr lang="en-US" sz="2600" dirty="0">
              <a:solidFill>
                <a:srgbClr val="FFFFFF"/>
              </a:solidFill>
              <a:latin typeface="Roboto Bold"/>
              <a:ea typeface="Roboto Bold"/>
              <a:cs typeface="Roboto Bold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130494" y="8647239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8" y="0"/>
                </a:lnTo>
                <a:lnTo>
                  <a:pt x="959718" y="959718"/>
                </a:lnTo>
                <a:lnTo>
                  <a:pt x="0" y="9597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044255" y="7056615"/>
            <a:ext cx="6984172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Aproveitar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as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habilidades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individuais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cada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membro</a:t>
            </a:r>
            <a:r>
              <a:rPr lang="en-US" sz="2600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da equipe</a:t>
            </a: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7CA5A552-27BC-0100-0E5E-D67DDA1C6EA3}"/>
              </a:ext>
            </a:extLst>
          </p:cNvPr>
          <p:cNvSpPr/>
          <p:nvPr/>
        </p:nvSpPr>
        <p:spPr>
          <a:xfrm>
            <a:off x="483046" y="328827"/>
            <a:ext cx="901642" cy="901642"/>
          </a:xfrm>
          <a:custGeom>
            <a:avLst/>
            <a:gdLst/>
            <a:ahLst/>
            <a:cxnLst/>
            <a:rect l="l" t="t" r="r" b="b"/>
            <a:pathLst>
              <a:path w="901642" h="901642">
                <a:moveTo>
                  <a:pt x="0" y="0"/>
                </a:moveTo>
                <a:lnTo>
                  <a:pt x="901643" y="0"/>
                </a:lnTo>
                <a:lnTo>
                  <a:pt x="901643" y="901642"/>
                </a:lnTo>
                <a:lnTo>
                  <a:pt x="0" y="901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8C5BF940-EEC4-0669-D657-A7812A6FB7CB}"/>
              </a:ext>
            </a:extLst>
          </p:cNvPr>
          <p:cNvSpPr txBox="1"/>
          <p:nvPr/>
        </p:nvSpPr>
        <p:spPr>
          <a:xfrm>
            <a:off x="1535766" y="933119"/>
            <a:ext cx="249479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50" spc="67" dirty="0">
                <a:solidFill>
                  <a:srgbClr val="FFFFFF"/>
                </a:solidFill>
                <a:latin typeface="Kollektif Bold"/>
              </a:rPr>
              <a:t>SCHOLAR PLANNER</a:t>
            </a:r>
            <a:endParaRPr lang="en-US" sz="1699" spc="67" dirty="0">
              <a:solidFill>
                <a:srgbClr val="FFFFFF"/>
              </a:solidFill>
              <a:latin typeface="Kollektif Bold"/>
            </a:endParaRPr>
          </a:p>
          <a:p>
            <a:pPr>
              <a:lnSpc>
                <a:spcPts val="1869"/>
              </a:lnSpc>
            </a:pPr>
            <a:endParaRPr lang="en-US" sz="1699" spc="67">
              <a:solidFill>
                <a:srgbClr val="FFFFFF"/>
              </a:solidFill>
              <a:latin typeface="Kollektif 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BF6BE1A-4686-C03C-2231-E7C25EBCA9B6}"/>
              </a:ext>
            </a:extLst>
          </p:cNvPr>
          <p:cNvSpPr txBox="1"/>
          <p:nvPr/>
        </p:nvSpPr>
        <p:spPr>
          <a:xfrm>
            <a:off x="8652343" y="2028309"/>
            <a:ext cx="8364959" cy="468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2600" u="sng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Administrar</a:t>
            </a:r>
            <a:r>
              <a:rPr lang="en-US" sz="2600" u="sng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ferramentas de </a:t>
            </a:r>
            <a:r>
              <a:rPr lang="en-US" sz="2600" u="sng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versionamento</a:t>
            </a:r>
            <a:r>
              <a:rPr lang="en-US" sz="2600" u="sng" dirty="0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 de </a:t>
            </a:r>
            <a:r>
              <a:rPr lang="en-US" sz="2600" u="sng" dirty="0" err="1">
                <a:solidFill>
                  <a:srgbClr val="FFFFFF"/>
                </a:solidFill>
                <a:latin typeface="Roboto Bold"/>
                <a:ea typeface="Roboto Bold"/>
                <a:cs typeface="Roboto Bold"/>
              </a:rPr>
              <a:t>código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2B04B663-7C30-2CC2-C57F-43E0CFFA6951}"/>
              </a:ext>
            </a:extLst>
          </p:cNvPr>
          <p:cNvSpPr/>
          <p:nvPr/>
        </p:nvSpPr>
        <p:spPr>
          <a:xfrm>
            <a:off x="7764929" y="2031932"/>
            <a:ext cx="527609" cy="527609"/>
          </a:xfrm>
          <a:custGeom>
            <a:avLst/>
            <a:gdLst/>
            <a:ahLst/>
            <a:cxnLst/>
            <a:rect l="l" t="t" r="r" b="b"/>
            <a:pathLst>
              <a:path w="959718" h="959718">
                <a:moveTo>
                  <a:pt x="0" y="0"/>
                </a:moveTo>
                <a:lnTo>
                  <a:pt x="959719" y="0"/>
                </a:lnTo>
                <a:lnTo>
                  <a:pt x="959719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Professional Technology Startup Business Company Presentation</dc:title>
  <cp:revision>407</cp:revision>
  <dcterms:created xsi:type="dcterms:W3CDTF">2006-08-16T00:00:00Z</dcterms:created>
  <dcterms:modified xsi:type="dcterms:W3CDTF">2023-06-25T19:41:05Z</dcterms:modified>
  <dc:identifier>DAFmgDNZR9c</dc:identifier>
</cp:coreProperties>
</file>